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BA231-6CB6-4FB1-9E2B-D65EB462E411}" type="datetimeFigureOut">
              <a:rPr lang="tr-TR" smtClean="0"/>
              <a:pPr/>
              <a:t>01/04/2016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E4B32-C840-4357-A679-0200461447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ifa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E4B32-C840-4357-A679-0200461447C7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962F-F395-4F8F-8DC8-888849F4F518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5A29-CA43-43C8-8DAC-F062EA8C87DA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FDAB-9916-442E-B244-18B2249099D8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44E444-D20D-4690-8722-8331A2AF91F3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2459-6D26-476C-8418-D1911E4EB6AB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A898F-4B6E-4E2F-96D4-F6E70791A79C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6AA16-1F1E-4F5F-8AE9-10143F211E73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B4B78-EDBC-4A89-836A-356018F3FD13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B091-4EE1-40B9-9C6A-E8F6E67D251D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7E7F63-1923-485A-BAD5-10948BAA42D1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4420-FF3E-4579-A085-6D78FE2C8768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31AFC70-CB50-4B9F-969B-A4863A2F552B}" type="datetime1">
              <a:rPr lang="tr-TR" smtClean="0"/>
              <a:pPr/>
              <a:t>01/04/2016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GAZİOSMANPAŞA ÜNİVERSİTESİ mezunu Eğitim Hemşiresi Pınar KALKIŞIM :)</a:t>
            </a: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992888" cy="1440160"/>
          </a:xfrm>
        </p:spPr>
        <p:txBody>
          <a:bodyPr/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T</a:t>
            </a:r>
            <a:r>
              <a:rPr lang="tr-TR" sz="4000" b="1" dirty="0" smtClean="0">
                <a:solidFill>
                  <a:schemeClr val="bg1"/>
                </a:solidFill>
              </a:rPr>
              <a:t>EHLİKELİ </a:t>
            </a:r>
            <a:r>
              <a:rPr lang="tr-TR" sz="4000" b="1" dirty="0" smtClean="0">
                <a:solidFill>
                  <a:schemeClr val="bg1"/>
                </a:solidFill>
              </a:rPr>
              <a:t>MADDE SINIFINI GÖSTEREN İŞARETÇİLER</a:t>
            </a:r>
            <a:endParaRPr lang="tr-TR" sz="4000" b="1" dirty="0">
              <a:solidFill>
                <a:schemeClr val="bg1"/>
              </a:solidFill>
            </a:endParaRPr>
          </a:p>
        </p:txBody>
      </p:sp>
      <p:pic>
        <p:nvPicPr>
          <p:cNvPr id="13316" name="Picture 4" descr="http://clp.immib.org.tr/web/images/stories/clp-kapa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7381875" cy="2895601"/>
          </a:xfrm>
          <a:prstGeom prst="rect">
            <a:avLst/>
          </a:prstGeom>
          <a:noFill/>
        </p:spPr>
      </p:pic>
      <p:sp>
        <p:nvSpPr>
          <p:cNvPr id="4" name="3 Altbilgi Yer Tutucusu"/>
          <p:cNvSpPr>
            <a:spLocks noGrp="1"/>
          </p:cNvSpPr>
          <p:nvPr>
            <p:ph type="ftr" sz="quarter" idx="12"/>
          </p:nvPr>
        </p:nvSpPr>
        <p:spPr>
          <a:xfrm>
            <a:off x="2483768" y="5085184"/>
            <a:ext cx="3960440" cy="1008112"/>
          </a:xfrm>
        </p:spPr>
        <p:txBody>
          <a:bodyPr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Hülya </a:t>
            </a:r>
            <a:r>
              <a:rPr lang="tr-TR" sz="2800" b="1" dirty="0" err="1" smtClean="0">
                <a:solidFill>
                  <a:schemeClr val="bg1"/>
                </a:solidFill>
              </a:rPr>
              <a:t>Pirbudak</a:t>
            </a:r>
            <a:endParaRPr lang="tr-TR" sz="2800" b="1" dirty="0" smtClean="0">
              <a:solidFill>
                <a:schemeClr val="bg1"/>
              </a:solidFill>
            </a:endParaRPr>
          </a:p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2016</a:t>
            </a:r>
            <a:endParaRPr lang="tr-TR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0" y="1524000"/>
            <a:ext cx="4114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	</a:t>
            </a:r>
            <a:r>
              <a:rPr lang="tr-TR" sz="2400" b="1" i="1" dirty="0" smtClean="0">
                <a:solidFill>
                  <a:schemeClr val="bg1"/>
                </a:solidFill>
              </a:rPr>
              <a:t>Bir </a:t>
            </a:r>
            <a:r>
              <a:rPr lang="tr-TR" sz="2400" b="1" i="1" dirty="0" smtClean="0">
                <a:solidFill>
                  <a:schemeClr val="bg1"/>
                </a:solidFill>
              </a:rPr>
              <a:t>maddenin zararlı olduğunu gösteren tehlike işaretinin sağ alt kısmında “İ” harfi bulunuyorsa , bu bize o maddenin tahriş edici özellikte olduğunu, derimize ve </a:t>
            </a:r>
            <a:r>
              <a:rPr lang="tr-TR" sz="2400" b="1" i="1" dirty="0" smtClean="0">
                <a:solidFill>
                  <a:schemeClr val="bg1"/>
                </a:solidFill>
              </a:rPr>
              <a:t>gözlerimize </a:t>
            </a:r>
            <a:r>
              <a:rPr lang="tr-TR" sz="2400" b="1" i="1" dirty="0" smtClean="0">
                <a:solidFill>
                  <a:schemeClr val="bg1"/>
                </a:solidFill>
              </a:rPr>
              <a:t>zarar verebileceğini ifade eder.</a:t>
            </a:r>
            <a:endParaRPr lang="tr-TR" sz="2400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Tahriş Edici: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5842" name="Picture 2" descr="Dosya:Hazard Xi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067944" y="1524000"/>
            <a:ext cx="4618856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Bu </a:t>
            </a:r>
            <a:r>
              <a:rPr lang="tr-TR" b="1" i="1" dirty="0" smtClean="0">
                <a:solidFill>
                  <a:schemeClr val="bg1"/>
                </a:solidFill>
              </a:rPr>
              <a:t>işaretle karşı karşıya kaldığımızda o maddenin aşındırıcı olduğuna dair bir uyarı almış oluruz. Temas etmemiz halinde kimyasal olarak canlı dokularımıza ciddi zararlar verebilen yada tamamıyla tahrip edebilen madde veya karışımlara </a:t>
            </a:r>
            <a:r>
              <a:rPr lang="tr-TR" b="1" i="1" dirty="0" smtClean="0">
                <a:solidFill>
                  <a:srgbClr val="C00000"/>
                </a:solidFill>
              </a:rPr>
              <a:t>aşındırıcı</a:t>
            </a:r>
            <a:r>
              <a:rPr lang="tr-TR" b="1" i="1" dirty="0" smtClean="0">
                <a:solidFill>
                  <a:schemeClr val="bg1"/>
                </a:solidFill>
              </a:rPr>
              <a:t> yada diğer adıyla </a:t>
            </a:r>
            <a:r>
              <a:rPr lang="tr-TR" b="1" i="1" dirty="0" smtClean="0">
                <a:solidFill>
                  <a:srgbClr val="C00000"/>
                </a:solidFill>
              </a:rPr>
              <a:t>korozif</a:t>
            </a:r>
            <a:r>
              <a:rPr lang="tr-TR" b="1" i="1" dirty="0" smtClean="0">
                <a:solidFill>
                  <a:schemeClr val="bg1"/>
                </a:solidFill>
              </a:rPr>
              <a:t> maddeler diyoruz.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Aşındırıcı (Korozif):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8914" name="Picture 2" descr="Dosya:Hazard C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11960" y="1524000"/>
            <a:ext cx="4474840" cy="45720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Çevrenin </a:t>
            </a:r>
            <a:r>
              <a:rPr lang="tr-TR" b="1" i="1" dirty="0" smtClean="0">
                <a:solidFill>
                  <a:schemeClr val="bg1"/>
                </a:solidFill>
              </a:rPr>
              <a:t>bir veya daha fazla kesimi üzerinde ani veya gecikmeli olarak zararlı etkiler gösteren veya gösterme riski taşıyan maddelere </a:t>
            </a:r>
            <a:r>
              <a:rPr lang="tr-TR" b="1" i="1" dirty="0" smtClean="0">
                <a:solidFill>
                  <a:srgbClr val="C00000"/>
                </a:solidFill>
              </a:rPr>
              <a:t>ekotoksik</a:t>
            </a:r>
            <a:r>
              <a:rPr lang="tr-TR" b="1" i="1" dirty="0" smtClean="0">
                <a:solidFill>
                  <a:schemeClr val="bg1"/>
                </a:solidFill>
              </a:rPr>
              <a:t> yada diğer bir </a:t>
            </a:r>
            <a:r>
              <a:rPr lang="tr-TR" b="1" i="1" dirty="0" smtClean="0">
                <a:solidFill>
                  <a:srgbClr val="C00000"/>
                </a:solidFill>
              </a:rPr>
              <a:t>deyişle çevreye zararlı </a:t>
            </a:r>
            <a:r>
              <a:rPr lang="tr-TR" b="1" i="1" dirty="0" smtClean="0">
                <a:solidFill>
                  <a:schemeClr val="bg1"/>
                </a:solidFill>
              </a:rPr>
              <a:t>maddeler diyoruz.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Çevreye Zararlı (Ekotoksik):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9938" name="Picture 2" descr="Dosya:Hazard 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88840"/>
            <a:ext cx="3240360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0" y="1628800"/>
            <a:ext cx="4114800" cy="3489176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Dikkat </a:t>
            </a:r>
            <a:r>
              <a:rPr lang="tr-TR" b="1" i="1" dirty="0" smtClean="0">
                <a:solidFill>
                  <a:schemeClr val="bg1"/>
                </a:solidFill>
              </a:rPr>
              <a:t>etmemiz gereken bir unsur olduğunda </a:t>
            </a:r>
            <a:endParaRPr lang="tr-TR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( </a:t>
            </a:r>
            <a:r>
              <a:rPr lang="tr-TR" b="1" i="1" dirty="0" smtClean="0">
                <a:solidFill>
                  <a:schemeClr val="bg1"/>
                </a:solidFill>
              </a:rPr>
              <a:t>örneğin yerler yeni silinmiş ve ıslaksa) mevcut yere koymamız gereken bir işaretçidir.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Uyarı: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40962" name="Picture 2" descr="Dosya:Caution sign used on roads p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3369974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139952" y="1844824"/>
            <a:ext cx="4546848" cy="34891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		</a:t>
            </a:r>
            <a:r>
              <a:rPr lang="tr-TR" b="1" i="1" dirty="0" smtClean="0">
                <a:solidFill>
                  <a:schemeClr val="bg1"/>
                </a:solidFill>
              </a:rPr>
              <a:t>Hastanemizin röntgen bölümünde bulunan ve içerdeki kişinin düşük dozda da olsa radyasyona maruz kalacağını gösteren işarettir.</a:t>
            </a: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	Radyasyon varlığında kullanılır.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Radyasyon: 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41986" name="Picture 2" descr="Dosya:Radiation warning symbol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Biyolojik Tehlike: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43010" name="Picture 2" descr="Dosya:Biohazard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1700808"/>
            <a:ext cx="2468846" cy="2160240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3563888" y="2132856"/>
            <a:ext cx="50405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i="1" dirty="0" smtClean="0">
                <a:solidFill>
                  <a:schemeClr val="bg1"/>
                </a:solidFill>
              </a:rPr>
              <a:t>İnsanlar</a:t>
            </a:r>
            <a:r>
              <a:rPr lang="tr-TR" b="1" i="1" dirty="0" smtClean="0">
                <a:solidFill>
                  <a:schemeClr val="bg1"/>
                </a:solidFill>
              </a:rPr>
              <a:t>, hayvanlar ve bitkiler üzerinde her türlü hastalık yapıcı, zehirleyici veya ölümcül özellikleri bulunan canlı organizma türlerinin oluşturduğu tehdide verilen genel addır.</a:t>
            </a:r>
            <a:endParaRPr lang="tr-TR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Yüksek Voltaj: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44034" name="Picture 2" descr="Dosya:High voltage warning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1"/>
            <a:ext cx="3024336" cy="2538895"/>
          </a:xfrm>
          <a:prstGeom prst="rect">
            <a:avLst/>
          </a:prstGeom>
          <a:noFill/>
        </p:spPr>
      </p:pic>
      <p:sp>
        <p:nvSpPr>
          <p:cNvPr id="5" name="4 Dikdörtgen"/>
          <p:cNvSpPr/>
          <p:nvPr/>
        </p:nvSpPr>
        <p:spPr>
          <a:xfrm>
            <a:off x="3563888" y="213285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b="1" i="1" dirty="0" smtClean="0">
                <a:solidFill>
                  <a:schemeClr val="bg1"/>
                </a:solidFill>
              </a:rPr>
              <a:t>Genel </a:t>
            </a:r>
            <a:r>
              <a:rPr lang="tr-TR" sz="2400" b="1" i="1" dirty="0" smtClean="0">
                <a:solidFill>
                  <a:schemeClr val="bg1"/>
                </a:solidFill>
              </a:rPr>
              <a:t>olarak yaşayan canlılara zarar verecek yükseklikte voltajdaki elektrik enerjisi </a:t>
            </a:r>
            <a:r>
              <a:rPr lang="tr-TR" sz="2400" b="1" i="1" dirty="0" smtClean="0">
                <a:solidFill>
                  <a:schemeClr val="bg1"/>
                </a:solidFill>
              </a:rPr>
              <a:t>anlamına </a:t>
            </a:r>
            <a:r>
              <a:rPr lang="tr-TR" sz="2400" b="1" i="1" dirty="0" smtClean="0">
                <a:solidFill>
                  <a:schemeClr val="bg1"/>
                </a:solidFill>
              </a:rPr>
              <a:t>gelir</a:t>
            </a:r>
            <a:endParaRPr lang="tr-TR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2016224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	Ürünlerin üzerinde bulunan ya da tehlike varlığını göstermek amaçlı portatif asılabilen turuncu zemin üzerine siyah baskı ile gösterilen işaretler  </a:t>
            </a:r>
            <a:r>
              <a:rPr lang="tr-TR" b="1" i="1" dirty="0" smtClean="0">
                <a:solidFill>
                  <a:srgbClr val="C00000"/>
                </a:solidFill>
              </a:rPr>
              <a:t>kimyasal tehlike </a:t>
            </a:r>
            <a:r>
              <a:rPr lang="tr-TR" b="1" i="1" dirty="0" smtClean="0">
                <a:solidFill>
                  <a:schemeClr val="bg1"/>
                </a:solidFill>
              </a:rPr>
              <a:t>işaretleridir.</a:t>
            </a:r>
            <a:endParaRPr lang="tr-TR" b="1" i="1" dirty="0">
              <a:solidFill>
                <a:schemeClr val="bg1"/>
              </a:solidFill>
            </a:endParaRPr>
          </a:p>
        </p:txBody>
      </p:sp>
      <p:pic>
        <p:nvPicPr>
          <p:cNvPr id="17412" name="Picture 4" descr="https://encrypted-tbn0.gstatic.com/images?q=tbn:ANd9GcTo84GrUU_8gTwbjpu9vqR-XNpnmEP2uOFGdjNw6s8pIs9XzmcZ3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564904"/>
            <a:ext cx="3240360" cy="3240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3968" y="1524000"/>
            <a:ext cx="4402832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	Bu işaret bize maddenin ya da karışımın , alev etkisi altında patlayabileceğini ya da şoklara ve sürtünmeye karşı hassas olduğunu ifade eder.</a:t>
            </a: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	Bu maddeler belirli bir sıcaklık ve basınç altında, kendi kendilerine kimyasal reaksiyon vererek hızla patlama oluşmasına neden olabilirler.</a:t>
            </a:r>
            <a:endParaRPr lang="tr-TR" b="1" i="1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Patlayıcı: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28674" name="Picture 2" descr="Dosya:Hazard 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283968" y="1556792"/>
            <a:ext cx="447484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Yanıcı </a:t>
            </a:r>
            <a:r>
              <a:rPr lang="tr-TR" b="1" i="1" dirty="0" smtClean="0">
                <a:solidFill>
                  <a:schemeClr val="bg1"/>
                </a:solidFill>
              </a:rPr>
              <a:t>olup olmadığına bakılmaksızın , oksijen vererek diğer maddelerin yanmasına sebep olan ya da katkıda bulunan maddelere oksitleyici maddeler diyoruz.</a:t>
            </a:r>
            <a:endParaRPr lang="tr-TR" b="1" dirty="0" smtClean="0"/>
          </a:p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Bir </a:t>
            </a:r>
            <a:r>
              <a:rPr lang="tr-TR" b="1" i="1" dirty="0" smtClean="0">
                <a:solidFill>
                  <a:schemeClr val="bg1"/>
                </a:solidFill>
              </a:rPr>
              <a:t>maddenin oksitleyici özellikte olması demek; diğer maddelerle, özellikle de yanıcı maddelerle temas halinde yüksek oranda ısı açığa çıkartacak tepkimeler gösterebilmesi demektir.</a:t>
            </a: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	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Oksitleyici: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29698" name="Picture 2" descr="Dosya:Hazard O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16832"/>
            <a:ext cx="3240360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499992" y="1988840"/>
            <a:ext cx="4186808" cy="36751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Bu </a:t>
            </a:r>
            <a:r>
              <a:rPr lang="tr-TR" b="1" i="1" dirty="0" smtClean="0">
                <a:solidFill>
                  <a:schemeClr val="bg1"/>
                </a:solidFill>
              </a:rPr>
              <a:t>tehlike işareti bir maddenin alevlenebilir özellikte olduğunu göstermek için kullanılır.</a:t>
            </a: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Bazen </a:t>
            </a:r>
            <a:r>
              <a:rPr lang="tr-TR" b="1" i="1" dirty="0" smtClean="0">
                <a:solidFill>
                  <a:schemeClr val="bg1"/>
                </a:solidFill>
              </a:rPr>
              <a:t>bu işaretin sağ altı ya da sol üst köşesinde bir “F” harfide bulunabilir</a:t>
            </a:r>
            <a:r>
              <a:rPr lang="tr-TR" i="1" dirty="0" smtClean="0">
                <a:solidFill>
                  <a:schemeClr val="bg1"/>
                </a:solidFill>
              </a:rPr>
              <a:t>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Alevlenir: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0722" name="Picture 2" descr="Dosya:Hazard 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427984" y="1844824"/>
            <a:ext cx="4114800" cy="4572000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Bir </a:t>
            </a:r>
            <a:r>
              <a:rPr lang="tr-TR" b="1" i="1" dirty="0" smtClean="0">
                <a:solidFill>
                  <a:schemeClr val="bg1"/>
                </a:solidFill>
              </a:rPr>
              <a:t>maddenin alevlenebilir özellikte olduğunu gösteren tehlike işaretinin üzerinde “F” ibaresi varsa , bu bize o maddenin çok kolay alevlenebileceğini gösterir.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Çok Kolay Alevlenir: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1746" name="Picture 2" descr="Dosya:Hazard FF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13285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499992" y="1524000"/>
            <a:ext cx="4186808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Soluduğumuzda </a:t>
            </a:r>
            <a:r>
              <a:rPr lang="tr-TR" b="1" i="1" dirty="0" smtClean="0">
                <a:solidFill>
                  <a:schemeClr val="bg1"/>
                </a:solidFill>
              </a:rPr>
              <a:t>veya yuttuğumuzda ya da derimize nüfus ettiğinde, sağlık yönünden ciddi, akut veya kronik risk oluşturan ve hatta ölüme neden olan madde veya karışımlara </a:t>
            </a:r>
            <a:r>
              <a:rPr lang="tr-TR" b="1" i="1" dirty="0" smtClean="0">
                <a:solidFill>
                  <a:srgbClr val="C00000"/>
                </a:solidFill>
              </a:rPr>
              <a:t>toksik</a:t>
            </a:r>
            <a:r>
              <a:rPr lang="tr-TR" b="1" i="1" dirty="0" smtClean="0">
                <a:solidFill>
                  <a:schemeClr val="bg1"/>
                </a:solidFill>
              </a:rPr>
              <a:t> ya da diğer adıyla </a:t>
            </a:r>
            <a:r>
              <a:rPr lang="tr-TR" b="1" i="1" dirty="0" smtClean="0">
                <a:solidFill>
                  <a:srgbClr val="C00000"/>
                </a:solidFill>
              </a:rPr>
              <a:t>zehirli </a:t>
            </a:r>
            <a:r>
              <a:rPr lang="tr-TR" b="1" i="1" dirty="0" smtClean="0">
                <a:solidFill>
                  <a:schemeClr val="bg1"/>
                </a:solidFill>
              </a:rPr>
              <a:t>maddeler diyoruz.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C00000"/>
                </a:solidFill>
              </a:rPr>
              <a:t>Zehirli (Toksik):</a:t>
            </a:r>
            <a:endParaRPr lang="tr-TR" i="1" dirty="0">
              <a:solidFill>
                <a:srgbClr val="C00000"/>
              </a:solidFill>
            </a:endParaRPr>
          </a:p>
        </p:txBody>
      </p:sp>
      <p:pic>
        <p:nvPicPr>
          <p:cNvPr id="26628" name="Picture 4" descr="Dosya:Hazard T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3600400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427984" y="2286000"/>
            <a:ext cx="4186808" cy="29432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	</a:t>
            </a:r>
            <a:r>
              <a:rPr lang="tr-TR" i="1" dirty="0" smtClean="0">
                <a:solidFill>
                  <a:schemeClr val="bg1"/>
                </a:solidFill>
              </a:rPr>
              <a:t>Eğer zehirli olduğunu gösteren tehlike işaretinin üzerinde “T” ibaresine rastlarsak , buradan o maddenin çok zehirli olduğunu </a:t>
            </a:r>
            <a:r>
              <a:rPr lang="tr-TR" i="1" dirty="0" smtClean="0">
                <a:solidFill>
                  <a:schemeClr val="bg1"/>
                </a:solidFill>
              </a:rPr>
              <a:t>anlayabiliriz</a:t>
            </a:r>
            <a:r>
              <a:rPr lang="tr-TR" i="1" dirty="0" smtClean="0">
                <a:solidFill>
                  <a:schemeClr val="bg1"/>
                </a:solidFill>
              </a:rPr>
              <a:t>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Çok Zehirli (Toksik):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3794" name="Picture 2" descr="Dosya:Hazard TT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355976" y="1524000"/>
            <a:ext cx="4330824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Bazen </a:t>
            </a:r>
            <a:r>
              <a:rPr lang="tr-TR" b="1" i="1" dirty="0" smtClean="0">
                <a:solidFill>
                  <a:srgbClr val="C00000"/>
                </a:solidFill>
              </a:rPr>
              <a:t>kanserojen </a:t>
            </a:r>
            <a:r>
              <a:rPr lang="tr-TR" b="1" i="1" dirty="0" smtClean="0">
                <a:solidFill>
                  <a:schemeClr val="bg1"/>
                </a:solidFill>
              </a:rPr>
              <a:t>ya da </a:t>
            </a:r>
            <a:r>
              <a:rPr lang="tr-TR" b="1" i="1" dirty="0" smtClean="0">
                <a:solidFill>
                  <a:srgbClr val="C00000"/>
                </a:solidFill>
              </a:rPr>
              <a:t>mutajen</a:t>
            </a:r>
            <a:r>
              <a:rPr lang="tr-TR" b="1" i="1" dirty="0" smtClean="0">
                <a:solidFill>
                  <a:schemeClr val="bg1"/>
                </a:solidFill>
              </a:rPr>
              <a:t> özellikteki maddeleri belirtmede de kullanılan bu tehlike işareti daha sıklıkla zararlı maddeleri ifade etmede kullanılır. </a:t>
            </a:r>
          </a:p>
          <a:p>
            <a:pPr>
              <a:buNone/>
            </a:pPr>
            <a:r>
              <a:rPr lang="tr-TR" b="1" i="1" dirty="0" smtClean="0">
                <a:solidFill>
                  <a:schemeClr val="bg1"/>
                </a:solidFill>
              </a:rPr>
              <a:t>	</a:t>
            </a:r>
            <a:r>
              <a:rPr lang="tr-TR" b="1" i="1" dirty="0" smtClean="0">
                <a:solidFill>
                  <a:schemeClr val="bg1"/>
                </a:solidFill>
              </a:rPr>
              <a:t>Soluduğumuzda </a:t>
            </a:r>
            <a:r>
              <a:rPr lang="tr-TR" b="1" i="1" dirty="0" smtClean="0">
                <a:solidFill>
                  <a:schemeClr val="bg1"/>
                </a:solidFill>
              </a:rPr>
              <a:t>veya yuttuğumuzda ya da derimize nüfus ettiğinde belirli bir sağlık riski içeren fakat ölümcül sonuçlara neden olmayan madde ve karışımlara </a:t>
            </a:r>
            <a:r>
              <a:rPr lang="tr-TR" b="1" i="1" dirty="0" smtClean="0">
                <a:solidFill>
                  <a:srgbClr val="C00000"/>
                </a:solidFill>
              </a:rPr>
              <a:t>zararlı </a:t>
            </a:r>
            <a:r>
              <a:rPr lang="tr-TR" b="1" i="1" dirty="0" smtClean="0">
                <a:solidFill>
                  <a:schemeClr val="bg1"/>
                </a:solidFill>
              </a:rPr>
              <a:t>maddeler diyoruz.</a:t>
            </a:r>
            <a:endParaRPr lang="tr-TR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Zararlı: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34818" name="Picture 2" descr="Dosya:Hazard X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73</TotalTime>
  <Words>90</Words>
  <Application>Microsoft Office PowerPoint</Application>
  <PresentationFormat>Ekran Gösterisi (4:3)</PresentationFormat>
  <Paragraphs>41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Kağıt</vt:lpstr>
      <vt:lpstr>TEHLİKELİ MADDE SINIFINI GÖSTEREN İŞARETÇİLER</vt:lpstr>
      <vt:lpstr>Slayt 2</vt:lpstr>
      <vt:lpstr>Patlayıcı:</vt:lpstr>
      <vt:lpstr>Oksitleyici:</vt:lpstr>
      <vt:lpstr>Alevlenir:</vt:lpstr>
      <vt:lpstr>Çok Kolay Alevlenir:</vt:lpstr>
      <vt:lpstr>Zehirli (Toksik):</vt:lpstr>
      <vt:lpstr>Çok Zehirli (Toksik):</vt:lpstr>
      <vt:lpstr>Zararlı:</vt:lpstr>
      <vt:lpstr>Tahriş Edici:</vt:lpstr>
      <vt:lpstr>Aşındırıcı (Korozif):</vt:lpstr>
      <vt:lpstr>Çevreye Zararlı (Ekotoksik):</vt:lpstr>
      <vt:lpstr>Uyarı:</vt:lpstr>
      <vt:lpstr>Radyasyon: </vt:lpstr>
      <vt:lpstr>Biyolojik Tehlike:</vt:lpstr>
      <vt:lpstr>Yüksek Voltaj: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TEHLİKELİ MADDE SINIFINI GÖSTEREN İŞARETÇİLER</dc:title>
  <dc:creator>Pandora</dc:creator>
  <cp:lastModifiedBy>prodesk</cp:lastModifiedBy>
  <cp:revision>27</cp:revision>
  <dcterms:created xsi:type="dcterms:W3CDTF">2012-03-22T17:39:12Z</dcterms:created>
  <dcterms:modified xsi:type="dcterms:W3CDTF">2016-04-01T10:38:40Z</dcterms:modified>
</cp:coreProperties>
</file>